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78" r:id="rId10"/>
    <p:sldId id="279" r:id="rId11"/>
    <p:sldId id="263" r:id="rId12"/>
    <p:sldId id="264" r:id="rId13"/>
    <p:sldId id="265" r:id="rId14"/>
    <p:sldId id="266" r:id="rId15"/>
    <p:sldId id="267" r:id="rId16"/>
    <p:sldId id="275" r:id="rId17"/>
    <p:sldId id="280" r:id="rId18"/>
    <p:sldId id="281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BILANCIO PREVENTIVO 2023-2025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TITOLO 1 - ENTRATE TRIBUTARIE</c:v>
                </c:pt>
                <c:pt idx="1">
                  <c:v>TITOLO 2 - TRASFERIMENTI CORRENTI</c:v>
                </c:pt>
                <c:pt idx="2">
                  <c:v>TITOLO 3 - ENTRATE EXTRATRIBUTARIE</c:v>
                </c:pt>
                <c:pt idx="3">
                  <c:v>TITOLO 4 - ENTRATE IN CONTO CAPITALE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3431669.79</c:v>
                </c:pt>
                <c:pt idx="1">
                  <c:v>275427.71000000002</c:v>
                </c:pt>
                <c:pt idx="2">
                  <c:v>721964.55</c:v>
                </c:pt>
                <c:pt idx="3">
                  <c:v>1311695.3999999999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D-41A5-AA0D-34917F98AE0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TITOLO 1 - ENTRATE TRIBUTARIE</c:v>
                </c:pt>
                <c:pt idx="1">
                  <c:v>TITOLO 2 - TRASFERIMENTI CORRENTI</c:v>
                </c:pt>
                <c:pt idx="2">
                  <c:v>TITOLO 3 - ENTRATE EXTRATRIBUTARIE</c:v>
                </c:pt>
                <c:pt idx="3">
                  <c:v>TITOLO 4 - ENTRATE IN CONTO CAPITALE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3400524.6</c:v>
                </c:pt>
                <c:pt idx="1">
                  <c:v>159626.04</c:v>
                </c:pt>
                <c:pt idx="2">
                  <c:v>640021.59</c:v>
                </c:pt>
                <c:pt idx="3">
                  <c:v>410000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D-41A5-AA0D-34917F98AE0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TITOLO 1 - ENTRATE TRIBUTARIE</c:v>
                </c:pt>
                <c:pt idx="1">
                  <c:v>TITOLO 2 - TRASFERIMENTI CORRENTI</c:v>
                </c:pt>
                <c:pt idx="2">
                  <c:v>TITOLO 3 - ENTRATE EXTRATRIBUTARIE</c:v>
                </c:pt>
                <c:pt idx="3">
                  <c:v>TITOLO 4 - ENTRATE IN CONTO CAPITALE</c:v>
                </c:pt>
              </c:strCache>
            </c:strRef>
          </c:cat>
          <c:val>
            <c:numRef>
              <c:f>Foglio1!$D$2:$D$5</c:f>
              <c:numCache>
                <c:formatCode>#,##0.00</c:formatCode>
                <c:ptCount val="4"/>
                <c:pt idx="0">
                  <c:v>3400514.6</c:v>
                </c:pt>
                <c:pt idx="1">
                  <c:v>127100</c:v>
                </c:pt>
                <c:pt idx="2">
                  <c:v>662482.59</c:v>
                </c:pt>
                <c:pt idx="3">
                  <c:v>240000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4D-41A5-AA0D-34917F98A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544736"/>
        <c:axId val="245545280"/>
      </c:barChart>
      <c:catAx>
        <c:axId val="2455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45280"/>
        <c:crosses val="autoZero"/>
        <c:auto val="1"/>
        <c:lblAlgn val="ctr"/>
        <c:lblOffset val="100"/>
        <c:noMultiLvlLbl val="0"/>
      </c:catAx>
      <c:valAx>
        <c:axId val="24554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DETTAGLIO ENTRATE TRIBUTARIE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IMU/TASI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Foglio1!$A$2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Foglio1!$B$2</c:f>
              <c:numCache>
                <c:formatCode>#,##0.00</c:formatCode>
                <c:ptCount val="1"/>
                <c:pt idx="0">
                  <c:v>1263000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A-4665-9699-FE855E947EA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TARI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Foglio1!$A$2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Foglio1!$C$2</c:f>
              <c:numCache>
                <c:formatCode>#,##0.00</c:formatCode>
                <c:ptCount val="1"/>
                <c:pt idx="0">
                  <c:v>990240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A-4665-9699-FE855E947EA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ADDIZIONALE IRPEF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Foglio1!$A$2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Foglio1!$D$2</c:f>
              <c:numCache>
                <c:formatCode>#,##0.00</c:formatCode>
                <c:ptCount val="1"/>
                <c:pt idx="0">
                  <c:v>752429.79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7A-4665-9699-FE855E947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536576"/>
        <c:axId val="245539296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Foglio1!$A$2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47A-4665-9699-FE855E947EA1}"/>
                  </c:ext>
                </c:extLst>
              </c15:ser>
            </c15:filteredBarSeries>
          </c:ext>
        </c:extLst>
      </c:barChart>
      <c:catAx>
        <c:axId val="2455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39296"/>
        <c:crosses val="autoZero"/>
        <c:auto val="1"/>
        <c:lblAlgn val="ctr"/>
        <c:lblOffset val="100"/>
        <c:noMultiLvlLbl val="0"/>
      </c:catAx>
      <c:valAx>
        <c:axId val="24553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3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Entrate correnti per Tipologia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Foglio1!$A$2:$A$10</c:f>
              <c:strCache>
                <c:ptCount val="9"/>
                <c:pt idx="0">
                  <c:v>IMPOSTE, TASSE E PROVENTI ASSIMILATI</c:v>
                </c:pt>
                <c:pt idx="1">
                  <c:v>FONDI PEREQUATIVI DA AMMINISTRAZIONI CENTRALI (Fondo solidarietà)</c:v>
                </c:pt>
                <c:pt idx="2">
                  <c:v>TRASFERIMENTI CORRENTI DA AMMINISTRAZIONI PUBBLICHE</c:v>
                </c:pt>
                <c:pt idx="3">
                  <c:v>TRASFERIMENTI CORRENTI DA ISTITUZIONI SOCIALI PRIVATE</c:v>
                </c:pt>
                <c:pt idx="4">
                  <c:v>VENDITA DI BENI E SERVIZI</c:v>
                </c:pt>
                <c:pt idx="5">
                  <c:v>ATTIVITA’ DI CONTROLLO E REPRESSIONE DELLE IRREGOLARITA’ E DEGLI ILLECITI</c:v>
                </c:pt>
                <c:pt idx="6">
                  <c:v>INTERESSI ATTIVI</c:v>
                </c:pt>
                <c:pt idx="7">
                  <c:v>ALTRE ENTRATE DA REDDITI DA CAPITALE  (dividendi da partecipate)</c:v>
                </c:pt>
                <c:pt idx="8">
                  <c:v>RIMBORSI E ALTRE ENTRATE CORRENTI (Convezione seg. Com.le, Affari Generali solo per anno 2020  e gestione associata scuola media)</c:v>
                </c:pt>
              </c:strCache>
            </c:strRef>
          </c:cat>
          <c:val>
            <c:numRef>
              <c:f>Foglio1!$B$2:$B$10</c:f>
              <c:numCache>
                <c:formatCode>#,##0.00</c:formatCode>
                <c:ptCount val="9"/>
                <c:pt idx="0">
                  <c:v>3130669.79</c:v>
                </c:pt>
                <c:pt idx="1">
                  <c:v>301000</c:v>
                </c:pt>
                <c:pt idx="2">
                  <c:v>275427.71000000002</c:v>
                </c:pt>
                <c:pt idx="3">
                  <c:v>0</c:v>
                </c:pt>
                <c:pt idx="4">
                  <c:v>446388.99</c:v>
                </c:pt>
                <c:pt idx="5">
                  <c:v>170500</c:v>
                </c:pt>
                <c:pt idx="6">
                  <c:v>10</c:v>
                </c:pt>
                <c:pt idx="7">
                  <c:v>10000</c:v>
                </c:pt>
                <c:pt idx="8">
                  <c:v>95065.56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E-4113-9DD3-698DA0F7478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Foglio1!$A$2:$A$10</c:f>
              <c:strCache>
                <c:ptCount val="9"/>
                <c:pt idx="0">
                  <c:v>IMPOSTE, TASSE E PROVENTI ASSIMILATI</c:v>
                </c:pt>
                <c:pt idx="1">
                  <c:v>FONDI PEREQUATIVI DA AMMINISTRAZIONI CENTRALI (Fondo solidarietà)</c:v>
                </c:pt>
                <c:pt idx="2">
                  <c:v>TRASFERIMENTI CORRENTI DA AMMINISTRAZIONI PUBBLICHE</c:v>
                </c:pt>
                <c:pt idx="3">
                  <c:v>TRASFERIMENTI CORRENTI DA ISTITUZIONI SOCIALI PRIVATE</c:v>
                </c:pt>
                <c:pt idx="4">
                  <c:v>VENDITA DI BENI E SERVIZI</c:v>
                </c:pt>
                <c:pt idx="5">
                  <c:v>ATTIVITA’ DI CONTROLLO E REPRESSIONE DELLE IRREGOLARITA’ E DEGLI ILLECITI</c:v>
                </c:pt>
                <c:pt idx="6">
                  <c:v>INTERESSI ATTIVI</c:v>
                </c:pt>
                <c:pt idx="7">
                  <c:v>ALTRE ENTRATE DA REDDITI DA CAPITALE  (dividendi da partecipate)</c:v>
                </c:pt>
                <c:pt idx="8">
                  <c:v>RIMBORSI E ALTRE ENTRATE CORRENTI (Convezione seg. Com.le, Affari Generali solo per anno 2020  e gestione associata scuola media)</c:v>
                </c:pt>
              </c:strCache>
            </c:strRef>
          </c:cat>
          <c:val>
            <c:numRef>
              <c:f>Foglio1!$C$2:$C$10</c:f>
              <c:numCache>
                <c:formatCode>#,##0.00</c:formatCode>
                <c:ptCount val="9"/>
                <c:pt idx="0">
                  <c:v>3099524.6</c:v>
                </c:pt>
                <c:pt idx="1">
                  <c:v>301000</c:v>
                </c:pt>
                <c:pt idx="2">
                  <c:v>159626.04</c:v>
                </c:pt>
                <c:pt idx="3">
                  <c:v>0</c:v>
                </c:pt>
                <c:pt idx="4">
                  <c:v>419301.59</c:v>
                </c:pt>
                <c:pt idx="5">
                  <c:v>170500</c:v>
                </c:pt>
                <c:pt idx="6">
                  <c:v>10</c:v>
                </c:pt>
                <c:pt idx="7">
                  <c:v>10000</c:v>
                </c:pt>
                <c:pt idx="8">
                  <c:v>40210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E-4113-9DD3-698DA0F7478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Foglio1!$A$2:$A$10</c:f>
              <c:strCache>
                <c:ptCount val="9"/>
                <c:pt idx="0">
                  <c:v>IMPOSTE, TASSE E PROVENTI ASSIMILATI</c:v>
                </c:pt>
                <c:pt idx="1">
                  <c:v>FONDI PEREQUATIVI DA AMMINISTRAZIONI CENTRALI (Fondo solidarietà)</c:v>
                </c:pt>
                <c:pt idx="2">
                  <c:v>TRASFERIMENTI CORRENTI DA AMMINISTRAZIONI PUBBLICHE</c:v>
                </c:pt>
                <c:pt idx="3">
                  <c:v>TRASFERIMENTI CORRENTI DA ISTITUZIONI SOCIALI PRIVATE</c:v>
                </c:pt>
                <c:pt idx="4">
                  <c:v>VENDITA DI BENI E SERVIZI</c:v>
                </c:pt>
                <c:pt idx="5">
                  <c:v>ATTIVITA’ DI CONTROLLO E REPRESSIONE DELLE IRREGOLARITA’ E DEGLI ILLECITI</c:v>
                </c:pt>
                <c:pt idx="6">
                  <c:v>INTERESSI ATTIVI</c:v>
                </c:pt>
                <c:pt idx="7">
                  <c:v>ALTRE ENTRATE DA REDDITI DA CAPITALE  (dividendi da partecipate)</c:v>
                </c:pt>
                <c:pt idx="8">
                  <c:v>RIMBORSI E ALTRE ENTRATE CORRENTI (Convezione seg. Com.le, Affari Generali solo per anno 2020  e gestione associata scuola media)</c:v>
                </c:pt>
              </c:strCache>
            </c:strRef>
          </c:cat>
          <c:val>
            <c:numRef>
              <c:f>Foglio1!$D$2:$D$10</c:f>
              <c:numCache>
                <c:formatCode>#,##0.00</c:formatCode>
                <c:ptCount val="9"/>
                <c:pt idx="0">
                  <c:v>3099514.6</c:v>
                </c:pt>
                <c:pt idx="1">
                  <c:v>301000</c:v>
                </c:pt>
                <c:pt idx="2">
                  <c:v>127100</c:v>
                </c:pt>
                <c:pt idx="3">
                  <c:v>0</c:v>
                </c:pt>
                <c:pt idx="4">
                  <c:v>441762.59</c:v>
                </c:pt>
                <c:pt idx="5">
                  <c:v>170500</c:v>
                </c:pt>
                <c:pt idx="6">
                  <c:v>10</c:v>
                </c:pt>
                <c:pt idx="7">
                  <c:v>10000</c:v>
                </c:pt>
                <c:pt idx="8">
                  <c:v>40210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E-4113-9DD3-698DA0F74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891424"/>
        <c:axId val="611890880"/>
      </c:barChart>
      <c:catAx>
        <c:axId val="6118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890880"/>
        <c:crosses val="autoZero"/>
        <c:auto val="1"/>
        <c:lblAlgn val="ctr"/>
        <c:lblOffset val="100"/>
        <c:noMultiLvlLbl val="0"/>
      </c:catAx>
      <c:valAx>
        <c:axId val="61189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89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BILANCIO</a:t>
            </a:r>
            <a:r>
              <a:rPr lang="it-IT" baseline="0" dirty="0"/>
              <a:t> PREVENTIVO 2023-2025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TITOLO 1 - SPESE CORRENTI</c:v>
                </c:pt>
                <c:pt idx="1">
                  <c:v>TITOLO 2 - SPESE IN CONTO CAPITALE</c:v>
                </c:pt>
                <c:pt idx="2">
                  <c:v>TITOLO 4 - RIMBORSO PRESTITI</c:v>
                </c:pt>
              </c:strCache>
            </c:str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4419622.05</c:v>
                </c:pt>
                <c:pt idx="1">
                  <c:v>1311695.3999999999</c:v>
                </c:pt>
                <c:pt idx="2">
                  <c:v>9440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1-43CC-8741-FC4FD4549E3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TITOLO 1 - SPESE CORRENTI</c:v>
                </c:pt>
                <c:pt idx="1">
                  <c:v>TITOLO 2 - SPESE IN CONTO CAPITALE</c:v>
                </c:pt>
                <c:pt idx="2">
                  <c:v>TITOLO 4 - RIMBORSO PRESTITI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4200172.2300000004</c:v>
                </c:pt>
                <c:pt idx="1">
                  <c:v>410000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1-43CC-8741-FC4FD4549E3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TITOLO 1 - SPESE CORRENTI</c:v>
                </c:pt>
                <c:pt idx="1">
                  <c:v>TITOLO 2 - SPESE IN CONTO CAPITALE</c:v>
                </c:pt>
                <c:pt idx="2">
                  <c:v>TITOLO 4 - RIMBORSO PRESTITI</c:v>
                </c:pt>
              </c:strCache>
            </c:strRef>
          </c:cat>
          <c:val>
            <c:numRef>
              <c:f>Foglio1!$D$2:$D$4</c:f>
              <c:numCache>
                <c:formatCode>#,##0.00</c:formatCode>
                <c:ptCount val="3"/>
                <c:pt idx="0">
                  <c:v>4190097.19</c:v>
                </c:pt>
                <c:pt idx="1">
                  <c:v>410000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1-43CC-8741-FC4FD4549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542016"/>
        <c:axId val="245537120"/>
      </c:barChart>
      <c:catAx>
        <c:axId val="24554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37120"/>
        <c:crosses val="autoZero"/>
        <c:auto val="1"/>
        <c:lblAlgn val="ctr"/>
        <c:lblOffset val="100"/>
        <c:noMultiLvlLbl val="0"/>
      </c:catAx>
      <c:valAx>
        <c:axId val="2455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BILANCIO PREVENTIVO 2023-2025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Foglio1!$A$2:$A$20</c:f>
              <c:strCache>
                <c:ptCount val="19"/>
                <c:pt idx="0">
                  <c:v>1 – SERVIZI ISTITUZIONALI, GENERALI E DI GESTIONE</c:v>
                </c:pt>
                <c:pt idx="1">
                  <c:v>3 – ORDINE PUBBLICO E SICUREZZA</c:v>
                </c:pt>
                <c:pt idx="2">
                  <c:v>4 – ISTRUZIONE E DIRITTO ALLO STUDIO</c:v>
                </c:pt>
                <c:pt idx="3">
                  <c:v>5 – TUTELA E VALORIZZAZIONE DEI BENI E DELLE ATTIVITA’ CULTURALI</c:v>
                </c:pt>
                <c:pt idx="4">
                  <c:v>6 – POLITICHE GIOVANILI, SPORT E TEMPO LIBERO</c:v>
                </c:pt>
                <c:pt idx="5">
                  <c:v>7 – TURISMO</c:v>
                </c:pt>
                <c:pt idx="6">
                  <c:v>8 – ASSETTO DEL TERRITORIO ED EDILIZIA ABITATIVA</c:v>
                </c:pt>
                <c:pt idx="7">
                  <c:v>9 – SVILUPPO SOSTENIBILE E TUTELA DEL TERRITIORIO E DELL’AMBIENTE</c:v>
                </c:pt>
                <c:pt idx="8">
                  <c:v>10 – TRASPORTI E DIRITTO ALLA MOBILITA’</c:v>
                </c:pt>
                <c:pt idx="9">
                  <c:v>11 – SOCCORSO CIVILE</c:v>
                </c:pt>
                <c:pt idx="10">
                  <c:v>12 – DIRITTI SOCIALI, POLITICHE SOCIALI E FAMIGLIA</c:v>
                </c:pt>
                <c:pt idx="11">
                  <c:v>13 – TUTELA DELLA SALUTE</c:v>
                </c:pt>
                <c:pt idx="12">
                  <c:v>14 – SVILUPPO ECONOMICO E COMPETITIVITA’</c:v>
                </c:pt>
                <c:pt idx="13">
                  <c:v>15 – POLITICHE PER IL LAVORO E LA FORMAZIONE PROFESSIONALE</c:v>
                </c:pt>
                <c:pt idx="14">
                  <c:v>16 – AGRICOLTURA, POLITICHE AGROALIMENTARI E PESCA</c:v>
                </c:pt>
                <c:pt idx="15">
                  <c:v>17 – ENERGIA E DIVERSIFICAZIONE DELLE FONTI ENERGETICHE</c:v>
                </c:pt>
                <c:pt idx="16">
                  <c:v>18 - RELAZIONI CON LE ALTRE AUTONOMIE TERRITORIALI E LOCALI</c:v>
                </c:pt>
                <c:pt idx="17">
                  <c:v>20 – FONDI E ACCANTONAMENTI</c:v>
                </c:pt>
                <c:pt idx="18">
                  <c:v>50 – DEBITO PUBBLICO</c:v>
                </c:pt>
              </c:strCache>
            </c:strRef>
          </c:cat>
          <c:val>
            <c:numRef>
              <c:f>Foglio1!$B$2:$B$20</c:f>
              <c:numCache>
                <c:formatCode>#,##0.00</c:formatCode>
                <c:ptCount val="19"/>
                <c:pt idx="0">
                  <c:v>1544329.18</c:v>
                </c:pt>
                <c:pt idx="1">
                  <c:v>246766.71</c:v>
                </c:pt>
                <c:pt idx="2">
                  <c:v>1046991.06</c:v>
                </c:pt>
                <c:pt idx="3">
                  <c:v>195649.19</c:v>
                </c:pt>
                <c:pt idx="4">
                  <c:v>113130.54</c:v>
                </c:pt>
                <c:pt idx="5">
                  <c:v>10000</c:v>
                </c:pt>
                <c:pt idx="6">
                  <c:v>88439.26</c:v>
                </c:pt>
                <c:pt idx="7">
                  <c:v>1213275.54</c:v>
                </c:pt>
                <c:pt idx="8">
                  <c:v>200244.54</c:v>
                </c:pt>
                <c:pt idx="9">
                  <c:v>18296</c:v>
                </c:pt>
                <c:pt idx="10">
                  <c:v>440905.33</c:v>
                </c:pt>
                <c:pt idx="11">
                  <c:v>1500</c:v>
                </c:pt>
                <c:pt idx="12">
                  <c:v>10600</c:v>
                </c:pt>
                <c:pt idx="13">
                  <c:v>8500</c:v>
                </c:pt>
                <c:pt idx="14">
                  <c:v>4000</c:v>
                </c:pt>
                <c:pt idx="15">
                  <c:v>376932</c:v>
                </c:pt>
                <c:pt idx="16">
                  <c:v>4000</c:v>
                </c:pt>
                <c:pt idx="17">
                  <c:v>207758.1</c:v>
                </c:pt>
                <c:pt idx="18">
                  <c:v>9440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6-4994-8467-6F177C2EA2A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Foglio1!$A$2:$A$20</c:f>
              <c:strCache>
                <c:ptCount val="19"/>
                <c:pt idx="0">
                  <c:v>1 – SERVIZI ISTITUZIONALI, GENERALI E DI GESTIONE</c:v>
                </c:pt>
                <c:pt idx="1">
                  <c:v>3 – ORDINE PUBBLICO E SICUREZZA</c:v>
                </c:pt>
                <c:pt idx="2">
                  <c:v>4 – ISTRUZIONE E DIRITTO ALLO STUDIO</c:v>
                </c:pt>
                <c:pt idx="3">
                  <c:v>5 – TUTELA E VALORIZZAZIONE DEI BENI E DELLE ATTIVITA’ CULTURALI</c:v>
                </c:pt>
                <c:pt idx="4">
                  <c:v>6 – POLITICHE GIOVANILI, SPORT E TEMPO LIBERO</c:v>
                </c:pt>
                <c:pt idx="5">
                  <c:v>7 – TURISMO</c:v>
                </c:pt>
                <c:pt idx="6">
                  <c:v>8 – ASSETTO DEL TERRITORIO ED EDILIZIA ABITATIVA</c:v>
                </c:pt>
                <c:pt idx="7">
                  <c:v>9 – SVILUPPO SOSTENIBILE E TUTELA DEL TERRITIORIO E DELL’AMBIENTE</c:v>
                </c:pt>
                <c:pt idx="8">
                  <c:v>10 – TRASPORTI E DIRITTO ALLA MOBILITA’</c:v>
                </c:pt>
                <c:pt idx="9">
                  <c:v>11 – SOCCORSO CIVILE</c:v>
                </c:pt>
                <c:pt idx="10">
                  <c:v>12 – DIRITTI SOCIALI, POLITICHE SOCIALI E FAMIGLIA</c:v>
                </c:pt>
                <c:pt idx="11">
                  <c:v>13 – TUTELA DELLA SALUTE</c:v>
                </c:pt>
                <c:pt idx="12">
                  <c:v>14 – SVILUPPO ECONOMICO E COMPETITIVITA’</c:v>
                </c:pt>
                <c:pt idx="13">
                  <c:v>15 – POLITICHE PER IL LAVORO E LA FORMAZIONE PROFESSIONALE</c:v>
                </c:pt>
                <c:pt idx="14">
                  <c:v>16 – AGRICOLTURA, POLITICHE AGROALIMENTARI E PESCA</c:v>
                </c:pt>
                <c:pt idx="15">
                  <c:v>17 – ENERGIA E DIVERSIFICAZIONE DELLE FONTI ENERGETICHE</c:v>
                </c:pt>
                <c:pt idx="16">
                  <c:v>18 - RELAZIONI CON LE ALTRE AUTONOMIE TERRITORIALI E LOCALI</c:v>
                </c:pt>
                <c:pt idx="17">
                  <c:v>20 – FONDI E ACCANTONAMENTI</c:v>
                </c:pt>
                <c:pt idx="18">
                  <c:v>50 – DEBITO PUBBLICO</c:v>
                </c:pt>
              </c:strCache>
            </c:strRef>
          </c:cat>
          <c:val>
            <c:numRef>
              <c:f>Foglio1!$C$2:$C$20</c:f>
              <c:numCache>
                <c:formatCode>#,##0.00</c:formatCode>
                <c:ptCount val="19"/>
                <c:pt idx="0">
                  <c:v>1218978</c:v>
                </c:pt>
                <c:pt idx="1">
                  <c:v>247406.71</c:v>
                </c:pt>
                <c:pt idx="2">
                  <c:v>280073.61</c:v>
                </c:pt>
                <c:pt idx="3">
                  <c:v>149769.19</c:v>
                </c:pt>
                <c:pt idx="4">
                  <c:v>82480</c:v>
                </c:pt>
                <c:pt idx="5">
                  <c:v>15000</c:v>
                </c:pt>
                <c:pt idx="6">
                  <c:v>76802.67</c:v>
                </c:pt>
                <c:pt idx="7">
                  <c:v>1214124.54</c:v>
                </c:pt>
                <c:pt idx="8">
                  <c:v>353905.54</c:v>
                </c:pt>
                <c:pt idx="9">
                  <c:v>15146</c:v>
                </c:pt>
                <c:pt idx="10">
                  <c:v>427377.33</c:v>
                </c:pt>
                <c:pt idx="11">
                  <c:v>1500</c:v>
                </c:pt>
                <c:pt idx="12">
                  <c:v>12900</c:v>
                </c:pt>
                <c:pt idx="13">
                  <c:v>600</c:v>
                </c:pt>
                <c:pt idx="14">
                  <c:v>3900</c:v>
                </c:pt>
                <c:pt idx="15">
                  <c:v>297152.42</c:v>
                </c:pt>
                <c:pt idx="16">
                  <c:v>5040</c:v>
                </c:pt>
                <c:pt idx="17">
                  <c:v>208016.22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6-4994-8467-6F177C2EA2A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Foglio1!$A$2:$A$20</c:f>
              <c:strCache>
                <c:ptCount val="19"/>
                <c:pt idx="0">
                  <c:v>1 – SERVIZI ISTITUZIONALI, GENERALI E DI GESTIONE</c:v>
                </c:pt>
                <c:pt idx="1">
                  <c:v>3 – ORDINE PUBBLICO E SICUREZZA</c:v>
                </c:pt>
                <c:pt idx="2">
                  <c:v>4 – ISTRUZIONE E DIRITTO ALLO STUDIO</c:v>
                </c:pt>
                <c:pt idx="3">
                  <c:v>5 – TUTELA E VALORIZZAZIONE DEI BENI E DELLE ATTIVITA’ CULTURALI</c:v>
                </c:pt>
                <c:pt idx="4">
                  <c:v>6 – POLITICHE GIOVANILI, SPORT E TEMPO LIBERO</c:v>
                </c:pt>
                <c:pt idx="5">
                  <c:v>7 – TURISMO</c:v>
                </c:pt>
                <c:pt idx="6">
                  <c:v>8 – ASSETTO DEL TERRITORIO ED EDILIZIA ABITATIVA</c:v>
                </c:pt>
                <c:pt idx="7">
                  <c:v>9 – SVILUPPO SOSTENIBILE E TUTELA DEL TERRITIORIO E DELL’AMBIENTE</c:v>
                </c:pt>
                <c:pt idx="8">
                  <c:v>10 – TRASPORTI E DIRITTO ALLA MOBILITA’</c:v>
                </c:pt>
                <c:pt idx="9">
                  <c:v>11 – SOCCORSO CIVILE</c:v>
                </c:pt>
                <c:pt idx="10">
                  <c:v>12 – DIRITTI SOCIALI, POLITICHE SOCIALI E FAMIGLIA</c:v>
                </c:pt>
                <c:pt idx="11">
                  <c:v>13 – TUTELA DELLA SALUTE</c:v>
                </c:pt>
                <c:pt idx="12">
                  <c:v>14 – SVILUPPO ECONOMICO E COMPETITIVITA’</c:v>
                </c:pt>
                <c:pt idx="13">
                  <c:v>15 – POLITICHE PER IL LAVORO E LA FORMAZIONE PROFESSIONALE</c:v>
                </c:pt>
                <c:pt idx="14">
                  <c:v>16 – AGRICOLTURA, POLITICHE AGROALIMENTARI E PESCA</c:v>
                </c:pt>
                <c:pt idx="15">
                  <c:v>17 – ENERGIA E DIVERSIFICAZIONE DELLE FONTI ENERGETICHE</c:v>
                </c:pt>
                <c:pt idx="16">
                  <c:v>18 - RELAZIONI CON LE ALTRE AUTONOMIE TERRITORIALI E LOCALI</c:v>
                </c:pt>
                <c:pt idx="17">
                  <c:v>20 – FONDI E ACCANTONAMENTI</c:v>
                </c:pt>
                <c:pt idx="18">
                  <c:v>50 – DEBITO PUBBLICO</c:v>
                </c:pt>
              </c:strCache>
            </c:strRef>
          </c:cat>
          <c:val>
            <c:numRef>
              <c:f>Foglio1!$D$2:$D$20</c:f>
              <c:numCache>
                <c:formatCode>#,##0.00</c:formatCode>
                <c:ptCount val="19"/>
                <c:pt idx="0">
                  <c:v>1231420.79</c:v>
                </c:pt>
                <c:pt idx="1">
                  <c:v>247406.71</c:v>
                </c:pt>
                <c:pt idx="2">
                  <c:v>272473.61</c:v>
                </c:pt>
                <c:pt idx="3">
                  <c:v>146769.19</c:v>
                </c:pt>
                <c:pt idx="4">
                  <c:v>81780</c:v>
                </c:pt>
                <c:pt idx="5">
                  <c:v>15000</c:v>
                </c:pt>
                <c:pt idx="6">
                  <c:v>76802.67</c:v>
                </c:pt>
                <c:pt idx="7">
                  <c:v>1214124.54</c:v>
                </c:pt>
                <c:pt idx="8">
                  <c:v>248905.54</c:v>
                </c:pt>
                <c:pt idx="9">
                  <c:v>14846</c:v>
                </c:pt>
                <c:pt idx="10">
                  <c:v>427377.33</c:v>
                </c:pt>
                <c:pt idx="11">
                  <c:v>1500</c:v>
                </c:pt>
                <c:pt idx="12">
                  <c:v>12900</c:v>
                </c:pt>
                <c:pt idx="13">
                  <c:v>600</c:v>
                </c:pt>
                <c:pt idx="14">
                  <c:v>3900</c:v>
                </c:pt>
                <c:pt idx="15">
                  <c:v>232152.42</c:v>
                </c:pt>
                <c:pt idx="16">
                  <c:v>5040</c:v>
                </c:pt>
                <c:pt idx="17">
                  <c:v>197098.39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6-4994-8467-6F177C2EA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539840"/>
        <c:axId val="245546368"/>
      </c:barChart>
      <c:catAx>
        <c:axId val="2455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46368"/>
        <c:crosses val="autoZero"/>
        <c:auto val="1"/>
        <c:lblAlgn val="ctr"/>
        <c:lblOffset val="100"/>
        <c:noMultiLvlLbl val="0"/>
      </c:catAx>
      <c:valAx>
        <c:axId val="2455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3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Spesa Corrente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REDDITI DA LAVORO DIPENDENTE</c:v>
                </c:pt>
                <c:pt idx="1">
                  <c:v>IMPOSTE E TASSE A CARICO DELL’ENTE</c:v>
                </c:pt>
                <c:pt idx="2">
                  <c:v>ACQUISTO DI BENI E SERVIZI</c:v>
                </c:pt>
                <c:pt idx="3">
                  <c:v>TRASFERIMENTI CORRENTI</c:v>
                </c:pt>
                <c:pt idx="4">
                  <c:v>RIMBORSI E POSTE CORRETTIVE DELLE ENTRATE</c:v>
                </c:pt>
                <c:pt idx="5">
                  <c:v>ALTRE SPESE CORRENTI (di cui FCDE 134.656,50,   premi assicurativi ecc.)</c:v>
                </c:pt>
              </c:strCache>
            </c:strRef>
          </c:cat>
          <c:val>
            <c:numRef>
              <c:f>Foglio1!$B$2:$B$7</c:f>
              <c:numCache>
                <c:formatCode>#,##0.00</c:formatCode>
                <c:ptCount val="6"/>
                <c:pt idx="0">
                  <c:v>1040414.79</c:v>
                </c:pt>
                <c:pt idx="1">
                  <c:v>78613.11</c:v>
                </c:pt>
                <c:pt idx="2">
                  <c:v>2453477.88</c:v>
                </c:pt>
                <c:pt idx="3">
                  <c:v>490227.11</c:v>
                </c:pt>
                <c:pt idx="4">
                  <c:v>66462.570000000007</c:v>
                </c:pt>
                <c:pt idx="5">
                  <c:v>290426.59000000003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5-4332-958F-91FC487AC2B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REDDITI DA LAVORO DIPENDENTE</c:v>
                </c:pt>
                <c:pt idx="1">
                  <c:v>IMPOSTE E TASSE A CARICO DELL’ENTE</c:v>
                </c:pt>
                <c:pt idx="2">
                  <c:v>ACQUISTO DI BENI E SERVIZI</c:v>
                </c:pt>
                <c:pt idx="3">
                  <c:v>TRASFERIMENTI CORRENTI</c:v>
                </c:pt>
                <c:pt idx="4">
                  <c:v>RIMBORSI E POSTE CORRETTIVE DELLE ENTRATE</c:v>
                </c:pt>
                <c:pt idx="5">
                  <c:v>ALTRE SPESE CORRENTI (di cui FCDE 134.656,50,   premi assicurativi ecc.)</c:v>
                </c:pt>
              </c:strCache>
            </c:strRef>
          </c:cat>
          <c:val>
            <c:numRef>
              <c:f>Foglio1!$C$2:$C$7</c:f>
              <c:numCache>
                <c:formatCode>#,##0.00</c:formatCode>
                <c:ptCount val="6"/>
                <c:pt idx="0">
                  <c:v>1021391.32</c:v>
                </c:pt>
                <c:pt idx="1">
                  <c:v>76567.41</c:v>
                </c:pt>
                <c:pt idx="2">
                  <c:v>2282083.81</c:v>
                </c:pt>
                <c:pt idx="3">
                  <c:v>475701.11</c:v>
                </c:pt>
                <c:pt idx="4">
                  <c:v>67322.570000000007</c:v>
                </c:pt>
                <c:pt idx="5">
                  <c:v>277106.01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5-4332-958F-91FC487AC2B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Foglio1!$A$2:$A$7</c:f>
              <c:strCache>
                <c:ptCount val="6"/>
                <c:pt idx="0">
                  <c:v>REDDITI DA LAVORO DIPENDENTE</c:v>
                </c:pt>
                <c:pt idx="1">
                  <c:v>IMPOSTE E TASSE A CARICO DELL’ENTE</c:v>
                </c:pt>
                <c:pt idx="2">
                  <c:v>ACQUISTO DI BENI E SERVIZI</c:v>
                </c:pt>
                <c:pt idx="3">
                  <c:v>TRASFERIMENTI CORRENTI</c:v>
                </c:pt>
                <c:pt idx="4">
                  <c:v>RIMBORSI E POSTE CORRETTIVE DELLE ENTRATE</c:v>
                </c:pt>
                <c:pt idx="5">
                  <c:v>ALTRE SPESE CORRENTI (di cui FCDE 134.656,50,   premi assicurativi ecc.)</c:v>
                </c:pt>
              </c:strCache>
            </c:strRef>
          </c:cat>
          <c:val>
            <c:numRef>
              <c:f>Foglio1!$D$2:$D$7</c:f>
              <c:numCache>
                <c:formatCode>#,##0.00</c:formatCode>
                <c:ptCount val="6"/>
                <c:pt idx="0">
                  <c:v>1009391.32</c:v>
                </c:pt>
                <c:pt idx="1">
                  <c:v>76567.41</c:v>
                </c:pt>
                <c:pt idx="2">
                  <c:v>2275967.7200000002</c:v>
                </c:pt>
                <c:pt idx="3">
                  <c:v>475701.11</c:v>
                </c:pt>
                <c:pt idx="4">
                  <c:v>67322.570000000007</c:v>
                </c:pt>
                <c:pt idx="5">
                  <c:v>285147.06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65-4332-958F-91FC487AC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531136"/>
        <c:axId val="436508464"/>
      </c:barChart>
      <c:catAx>
        <c:axId val="2455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6508464"/>
        <c:crosses val="autoZero"/>
        <c:auto val="1"/>
        <c:lblAlgn val="ctr"/>
        <c:lblOffset val="100"/>
        <c:noMultiLvlLbl val="0"/>
      </c:catAx>
      <c:valAx>
        <c:axId val="43650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53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F27AB-58CB-40B0-BDB4-22AD44AFB2E3}" type="datetimeFigureOut">
              <a:rPr lang="it-IT" smtClean="0"/>
              <a:t>29/12/2022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F32C5-DBEF-45A2-A26D-CCD830BA21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1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F32C5-DBEF-45A2-A26D-CCD830BA21B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30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3A72-2B9F-4636-9DA4-C31A5A5A56C8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41A6-70F9-442F-B1F3-5BE7E15D2479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1B6F-AE88-4F3E-8838-FF1B2610E698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A273-1686-4DD6-A206-2B3410D2B0A6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CA33424-3369-4676-99D2-9C07E1EC015D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EE34-4B53-469D-A6D1-D3B32A5720ED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238E-97D8-4223-A8F7-0F7ADD66B690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D7C-5217-41D7-8457-9F813661DE40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6994-2D59-46A3-BBDA-9AB1261E8D39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B33D-1130-4B91-BDE3-A039053ADC95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ED3C-2307-490C-9668-D1C0757BC379}" type="datetime1">
              <a:rPr lang="en-US" smtClean="0"/>
              <a:t>12/29/2022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106AFFA-C1B8-4E1E-B559-67EBB4FF001A}" type="datetime1">
              <a:rPr lang="en-US" smtClean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BILANCIO SEMPLIFICATO </a:t>
            </a:r>
            <a:r>
              <a:rPr lang="it-IT" sz="2400" dirty="0"/>
              <a:t>2023-2025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Comune di Almese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924044"/>
            <a:ext cx="1174540" cy="1795614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3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ENTRATE CORRENTI PER TIPOLOGIA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59666"/>
              </p:ext>
            </p:extLst>
          </p:nvPr>
        </p:nvGraphicFramePr>
        <p:xfrm>
          <a:off x="838200" y="685800"/>
          <a:ext cx="671195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928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2992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BILANCIO PREVENTIVO 2023-2025:</a:t>
            </a:r>
            <a:br>
              <a:rPr lang="it-IT" sz="2800" dirty="0"/>
            </a:br>
            <a:r>
              <a:rPr lang="it-IT" sz="2800" dirty="0"/>
              <a:t>SPESE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08512"/>
              </p:ext>
            </p:extLst>
          </p:nvPr>
        </p:nvGraphicFramePr>
        <p:xfrm>
          <a:off x="990600" y="2076450"/>
          <a:ext cx="10058400" cy="295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90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191">
                <a:tc>
                  <a:txBody>
                    <a:bodyPr/>
                    <a:lstStyle/>
                    <a:p>
                      <a:r>
                        <a:rPr lang="it-IT" dirty="0"/>
                        <a:t>TITOLO 1</a:t>
                      </a:r>
                    </a:p>
                    <a:p>
                      <a:r>
                        <a:rPr lang="it-IT" sz="1400" dirty="0"/>
                        <a:t>SPESE CORRENTI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4.419.622,05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4.200.172,23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4.190.097,19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91">
                <a:tc>
                  <a:txBody>
                    <a:bodyPr/>
                    <a:lstStyle/>
                    <a:p>
                      <a:r>
                        <a:rPr lang="it-IT" dirty="0"/>
                        <a:t>TITOLO</a:t>
                      </a:r>
                      <a:r>
                        <a:rPr lang="it-IT" baseline="0" dirty="0"/>
                        <a:t> 2</a:t>
                      </a:r>
                    </a:p>
                    <a:p>
                      <a:r>
                        <a:rPr lang="it-IT" sz="1400" baseline="0" dirty="0"/>
                        <a:t>SPESE IN CONTO CAPITALE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1.311.695,40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191">
                <a:tc>
                  <a:txBody>
                    <a:bodyPr/>
                    <a:lstStyle/>
                    <a:p>
                      <a:r>
                        <a:rPr lang="it-IT" dirty="0"/>
                        <a:t>TITOLO</a:t>
                      </a:r>
                      <a:r>
                        <a:rPr lang="it-IT" baseline="0" dirty="0"/>
                        <a:t> 4</a:t>
                      </a:r>
                    </a:p>
                    <a:p>
                      <a:r>
                        <a:rPr lang="it-IT" sz="1400" baseline="0" dirty="0"/>
                        <a:t>RIMBORSO PRESTITI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3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SPESE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843582"/>
              </p:ext>
            </p:extLst>
          </p:nvPr>
        </p:nvGraphicFramePr>
        <p:xfrm>
          <a:off x="838200" y="685800"/>
          <a:ext cx="671195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3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95298"/>
            <a:ext cx="10058400" cy="802992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BILANCIO PREVENTIVO 2023-2025:</a:t>
            </a:r>
            <a:br>
              <a:rPr lang="it-IT" sz="2800" dirty="0"/>
            </a:br>
            <a:r>
              <a:rPr lang="it-IT" sz="2800" dirty="0"/>
              <a:t>SPESE PER MISSIONI </a:t>
            </a:r>
            <a:r>
              <a:rPr lang="it-IT" sz="1000" dirty="0"/>
              <a:t>(parte corrente + parte capitale)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DB68A57-C083-4DA8-A407-8E809B7E0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62346"/>
              </p:ext>
            </p:extLst>
          </p:nvPr>
        </p:nvGraphicFramePr>
        <p:xfrm>
          <a:off x="838389" y="998290"/>
          <a:ext cx="10453689" cy="569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274">
                  <a:extLst>
                    <a:ext uri="{9D8B030D-6E8A-4147-A177-3AD203B41FA5}">
                      <a16:colId xmlns:a16="http://schemas.microsoft.com/office/drawing/2014/main" val="2363511140"/>
                    </a:ext>
                  </a:extLst>
                </a:gridCol>
                <a:gridCol w="1692866">
                  <a:extLst>
                    <a:ext uri="{9D8B030D-6E8A-4147-A177-3AD203B41FA5}">
                      <a16:colId xmlns:a16="http://schemas.microsoft.com/office/drawing/2014/main" val="3173559317"/>
                    </a:ext>
                  </a:extLst>
                </a:gridCol>
                <a:gridCol w="1568532">
                  <a:extLst>
                    <a:ext uri="{9D8B030D-6E8A-4147-A177-3AD203B41FA5}">
                      <a16:colId xmlns:a16="http://schemas.microsoft.com/office/drawing/2014/main" val="3924029126"/>
                    </a:ext>
                  </a:extLst>
                </a:gridCol>
                <a:gridCol w="1492017">
                  <a:extLst>
                    <a:ext uri="{9D8B030D-6E8A-4147-A177-3AD203B41FA5}">
                      <a16:colId xmlns:a16="http://schemas.microsoft.com/office/drawing/2014/main" val="55081674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2023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2024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2025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extLst>
                  <a:ext uri="{0D108BD9-81ED-4DB2-BD59-A6C34878D82A}">
                    <a16:rowId xmlns:a16="http://schemas.microsoft.com/office/drawing/2014/main" val="3993594417"/>
                  </a:ext>
                </a:extLst>
              </a:tr>
              <a:tr h="34017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1 – SERVIZI ISTITUZIONALI, GENERALI E DI GESTIONE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1.544.329,18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1.218.978,00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1.231.420,79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2238875"/>
                  </a:ext>
                </a:extLst>
              </a:tr>
              <a:tr h="2478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3 – ORDINE PUBBLICO E SICUREZZA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246.766,71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247.406,71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247.406,71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1439247"/>
                  </a:ext>
                </a:extLst>
              </a:tr>
              <a:tr h="2785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4 – ISTRUZIONE E DIRITTO ALLO STUDIO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1.046.991,06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280.073,61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272.473,61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630910"/>
                  </a:ext>
                </a:extLst>
              </a:tr>
              <a:tr h="2540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5 – TUTELA E VALORIZZAZIONE DEI BENI E DELLE ATTIVITA’ CULTURALI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195.649,19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149.769,19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146.769,19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6040993"/>
                  </a:ext>
                </a:extLst>
              </a:tr>
              <a:tr h="34017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6 – POLITICHE GIOVANILI, SPORT E TEMPO LIBERO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113.130,54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81.780,00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4746362"/>
                  </a:ext>
                </a:extLst>
              </a:tr>
              <a:tr h="26441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7 – TURISMO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195747"/>
                  </a:ext>
                </a:extLst>
              </a:tr>
              <a:tr h="34017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8 – ASSETTO DEL TERRITORIO ED EDILIZIA ABITATIVA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88.439,26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76.802,67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76.802,67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871778"/>
                  </a:ext>
                </a:extLst>
              </a:tr>
              <a:tr h="32387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9 – SVILUPPO SOSTENIBILE E TUTELA DEL TERRITIORIO E DELL’AMBIENTE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1.213.275,54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1.214.124,54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1.214.124,54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1689028"/>
                  </a:ext>
                </a:extLst>
              </a:tr>
              <a:tr h="294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10 – TRASPORTI E DIRITTO ALLA MOBILITA’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200.244,54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353.905,54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248.905,54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0936954"/>
                  </a:ext>
                </a:extLst>
              </a:tr>
              <a:tr h="22985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11 – SOCCORSO CIVILE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14.846,00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430059"/>
                  </a:ext>
                </a:extLst>
              </a:tr>
              <a:tr h="29630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12 – DIRITTI SOCIALI, POLITICHE SOCIALI E FAMIGLIA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440.905,33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427.377,33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427.377,33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1506592"/>
                  </a:ext>
                </a:extLst>
              </a:tr>
              <a:tr h="23298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13 – TUTELA DELLA SALUTE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156285"/>
                  </a:ext>
                </a:extLst>
              </a:tr>
              <a:tr h="34017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14 – SVILUPPO ECONOMICO E COMPETITIVITA’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2167635"/>
                  </a:ext>
                </a:extLst>
              </a:tr>
              <a:tr h="2803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15 – POLITICHE PER IL LAVORO E LA FORMAZIONE PROFESSIONALE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1614384"/>
                  </a:ext>
                </a:extLst>
              </a:tr>
              <a:tr h="29688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16 – AGRICOLTURA, POLITICHE AGROALIMENTARI E PESCA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984034"/>
                  </a:ext>
                </a:extLst>
              </a:tr>
              <a:tr h="27773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17 – ENERGIA E DIVERSIFICAZIONE DELLE FONTI ENERGETICHE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376.932,00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297.152,42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232.152,42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883186"/>
                  </a:ext>
                </a:extLst>
              </a:tr>
              <a:tr h="2873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18 - RELAZIONI CON LE ALTRE AUTONOMIE TERRITORIALI E LOCALI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9436658"/>
                  </a:ext>
                </a:extLst>
              </a:tr>
              <a:tr h="231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20 – FONDI E ACCANTONAMENTI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207.758,10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208.016,22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197.098,39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587235"/>
                  </a:ext>
                </a:extLst>
              </a:tr>
              <a:tr h="1941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50 – DEBITO PUBBLICO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16" marR="6816" marT="6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827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47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SPESE PER MISSIONE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454160"/>
              </p:ext>
            </p:extLst>
          </p:nvPr>
        </p:nvGraphicFramePr>
        <p:xfrm>
          <a:off x="838200" y="685800"/>
          <a:ext cx="671195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9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2992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BILANCIO PREVENTIVO 2023-2025:</a:t>
            </a:r>
            <a:br>
              <a:rPr lang="it-IT" sz="2800" dirty="0"/>
            </a:br>
            <a:r>
              <a:rPr lang="it-IT" sz="2800" dirty="0"/>
              <a:t>SPESA CORRENTE PER MACROAGGREGATI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CBDD142-21F1-4C54-8A35-EBC8B3B28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97576"/>
              </p:ext>
            </p:extLst>
          </p:nvPr>
        </p:nvGraphicFramePr>
        <p:xfrm>
          <a:off x="1571625" y="1779588"/>
          <a:ext cx="8096251" cy="378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212">
                  <a:extLst>
                    <a:ext uri="{9D8B030D-6E8A-4147-A177-3AD203B41FA5}">
                      <a16:colId xmlns:a16="http://schemas.microsoft.com/office/drawing/2014/main" val="2065411518"/>
                    </a:ext>
                  </a:extLst>
                </a:gridCol>
                <a:gridCol w="1353013">
                  <a:extLst>
                    <a:ext uri="{9D8B030D-6E8A-4147-A177-3AD203B41FA5}">
                      <a16:colId xmlns:a16="http://schemas.microsoft.com/office/drawing/2014/main" val="4010857819"/>
                    </a:ext>
                  </a:extLst>
                </a:gridCol>
                <a:gridCol w="1353013">
                  <a:extLst>
                    <a:ext uri="{9D8B030D-6E8A-4147-A177-3AD203B41FA5}">
                      <a16:colId xmlns:a16="http://schemas.microsoft.com/office/drawing/2014/main" val="3134503436"/>
                    </a:ext>
                  </a:extLst>
                </a:gridCol>
                <a:gridCol w="1353013">
                  <a:extLst>
                    <a:ext uri="{9D8B030D-6E8A-4147-A177-3AD203B41FA5}">
                      <a16:colId xmlns:a16="http://schemas.microsoft.com/office/drawing/2014/main" val="3522577975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944088"/>
                  </a:ext>
                </a:extLst>
              </a:tr>
              <a:tr h="59889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REDDITI DA LAVORO DIPENDENTE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1.040.414,79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1.021.391,32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1.009.391,32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526620"/>
                  </a:ext>
                </a:extLst>
              </a:tr>
              <a:tr h="59889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IMPOSTE E TASSE A CARICO DELL’ENTE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78.613,11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76.567,41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76.567,41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4332526"/>
                  </a:ext>
                </a:extLst>
              </a:tr>
              <a:tr h="59889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ACQUISTO DI BENI E SERVIZI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2.453.477,88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2.282.083,81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2.275.967,72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1751935"/>
                  </a:ext>
                </a:extLst>
              </a:tr>
              <a:tr h="3308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TRASFERIMENTI CORRENTI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490.227,11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475.701,11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475.701,11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935270"/>
                  </a:ext>
                </a:extLst>
              </a:tr>
              <a:tr h="59889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+mn-lt"/>
                        </a:rPr>
                        <a:t>RIMBORSI E POSTE CORRETTIVE DELLE ENTRATE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66.462,57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67.322,57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67.322,57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426343"/>
                  </a:ext>
                </a:extLst>
              </a:tr>
              <a:tr h="6424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ALTRE SPESE CORRENTI (di cui FCDE 182.587,02,   premi assicurativi ecc.)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290.426,59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277.106,01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285.147,06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4265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61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67D10-2350-4D9F-BA8A-4A62EFD8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SPESA CORRENTE PER MACROAGGREGATI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720403"/>
              </p:ext>
            </p:extLst>
          </p:nvPr>
        </p:nvGraphicFramePr>
        <p:xfrm>
          <a:off x="838200" y="685800"/>
          <a:ext cx="671195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2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7009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PIANO INVESTIMENTI 2023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6723"/>
              </p:ext>
            </p:extLst>
          </p:nvPr>
        </p:nvGraphicFramePr>
        <p:xfrm>
          <a:off x="528828" y="1487811"/>
          <a:ext cx="10782300" cy="456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PROGETTI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 TOTALE PREVISIONE 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Pubblica illuminazione - manutenzione straordinaria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Auditorium - manutenzione straordinaria - incarico professionale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40.000,00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Riqualificazione impianti sportivi comunali - spese tecniche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32.380,54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Opere stradali – lavori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7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Riqualificazione Urbana Piazza della Fiera – spese tecniche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Abbattimento barriere architettoniche - lavori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60.000,00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Piano Manutenzione Ordinaria - spese tecniche e lavori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90.000,00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7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Manutenzione straordinaria impianti affissionali – spese tecniche, lavori e forniture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12.500,00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186353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848675"/>
                  </a:ext>
                </a:extLst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1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700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/>
              <a:t>PIANO INVESTIMENTI 2023</a:t>
            </a:r>
            <a:br>
              <a:rPr lang="it-IT" sz="4000" dirty="0"/>
            </a:br>
            <a:r>
              <a:rPr lang="it-IT" sz="4000" dirty="0"/>
              <a:t>PNRR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42709"/>
              </p:ext>
            </p:extLst>
          </p:nvPr>
        </p:nvGraphicFramePr>
        <p:xfrm>
          <a:off x="619125" y="1391558"/>
          <a:ext cx="10782300" cy="477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PROGETTI PNRR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Verdana" panose="020B0604030504040204" pitchFamily="34" charset="0"/>
                        </a:rPr>
                        <a:t> TOTALE PREVISIONE 2023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PNRR - MISSIONE 4 COMPONENTE 1 INTERVENTO 1.2 "Piano per l'estensione del tempo pieno e mense"  Refettorio </a:t>
                      </a:r>
                      <a:r>
                        <a:rPr lang="it-IT" sz="1200" b="0" i="0" u="none" strike="noStrike" dirty="0" err="1">
                          <a:effectLst/>
                          <a:latin typeface="Verdana" panose="020B0604030504040204" pitchFamily="34" charset="0"/>
                        </a:rPr>
                        <a:t>Milanere</a:t>
                      </a:r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 - Lavori   CUP  H51B21006690001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184.097,40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2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PNRR - MISSIONE 4 COMPONENTE 1 INTERVENTO 1.2 "Piano per l'estensione del tempo pieno e mense"  Refettorio </a:t>
                      </a:r>
                      <a:r>
                        <a:rPr lang="it-IT" sz="1200" b="0" i="0" u="none" strike="noStrike" dirty="0" err="1">
                          <a:effectLst/>
                          <a:latin typeface="Verdana" panose="020B0604030504040204" pitchFamily="34" charset="0"/>
                        </a:rPr>
                        <a:t>Milanere</a:t>
                      </a:r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 - Lavori   CUP  H51B21006690001   - cofinanziamento - COFINANZIAMENTO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62.035,60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PNRR - MISSIONE 4 COMPONENTE 1 INTERVENTO 1.2 "Piano per l'estensione del tempo pieno e mense" Refettorio Almese  - Lavori   CUP H52C22000010001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397.320,00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PNRR - MISSIONE 4 COMPONENTE 1 INTERVENTO 1.2 "Piano per l'estensione del tempo pieno e mense" Refettorio Almese  - Lavori   CUP H52C22000010001 – cofinanziamento - COFINANZIAMENTO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104.755,27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7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PNRR - Efficientamento energetico impianti riscaldamento immobili comunali - spese tecniche e lavori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70.000,00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5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PNRR - Efficientamento energetico impianti riscaldamento immobili comunali - spese tecniche - COFINANZIAMENTO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25.000,00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effectLst/>
                          <a:latin typeface="Verdana" panose="020B0604030504040204" pitchFamily="34" charset="0"/>
                        </a:rPr>
                        <a:t>PNRR - MISURA 1.4.1  Esperienza del cittadino nei servizi pubblici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155.234,00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76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effectLst/>
                          <a:latin typeface="Verdana" panose="020B0604030504040204" pitchFamily="34" charset="0"/>
                        </a:rPr>
                        <a:t>PNRR - MISURA 1.4.3  Adozione APP 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12.691,00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186353"/>
                  </a:ext>
                </a:extLst>
              </a:tr>
              <a:tr h="4985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effectLst/>
                          <a:latin typeface="Verdana" panose="020B0604030504040204" pitchFamily="34" charset="0"/>
                        </a:rPr>
                        <a:t>PNRR - MISURA 1.4.3  Adozione piattaforma PAGOPA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Verdana" panose="020B0604030504040204" pitchFamily="34" charset="0"/>
                        </a:rPr>
                        <a:t>24.853,00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3848675"/>
                  </a:ext>
                </a:extLst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BILANCIO SI DIVIDE IN: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PREVENTIVO:</a:t>
            </a:r>
          </a:p>
          <a:p>
            <a:pPr marL="0" indent="0">
              <a:buNone/>
            </a:pPr>
            <a:r>
              <a:rPr lang="it-IT" sz="3600" dirty="0"/>
              <a:t>Bilancio di previsione triennale. </a:t>
            </a:r>
          </a:p>
          <a:p>
            <a:pPr marL="0" indent="0">
              <a:buNone/>
            </a:pPr>
            <a:r>
              <a:rPr lang="it-IT" sz="3600" dirty="0"/>
              <a:t>Da approvare entro il 31 dicembre dell’anno precedente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CONSUNTIVO:</a:t>
            </a:r>
          </a:p>
          <a:p>
            <a:pPr marL="0" indent="0">
              <a:buNone/>
            </a:pPr>
            <a:r>
              <a:rPr lang="it-IT" sz="3600" dirty="0"/>
              <a:t>Dati certi di quanto realmente realizzato.</a:t>
            </a:r>
          </a:p>
          <a:p>
            <a:pPr marL="0" indent="0">
              <a:buNone/>
            </a:pPr>
            <a:r>
              <a:rPr lang="it-IT" sz="3600" dirty="0"/>
              <a:t>Da approvare entro il 30 aprile dell’anno successivo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1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il BILANCIO?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Determina le entrate e le spese del Comune</a:t>
            </a:r>
          </a:p>
          <a:p>
            <a:r>
              <a:rPr lang="it-IT" sz="3200" dirty="0"/>
              <a:t>Il bilancio </a:t>
            </a:r>
            <a:r>
              <a:rPr lang="it-IT" sz="3200" b="1" dirty="0"/>
              <a:t>PREVENTIVO</a:t>
            </a:r>
            <a:r>
              <a:rPr lang="it-IT" sz="3200" dirty="0"/>
              <a:t> è il documento con il quale si prevede quali entrate e quali spese il Comune intende effettuare nei tre anni successivi</a:t>
            </a:r>
          </a:p>
          <a:p>
            <a:r>
              <a:rPr lang="it-IT" sz="3200" dirty="0"/>
              <a:t>Il bilancio </a:t>
            </a:r>
            <a:r>
              <a:rPr lang="it-IT" sz="3200" b="1" dirty="0"/>
              <a:t>CONSUNTIVO</a:t>
            </a:r>
            <a:r>
              <a:rPr lang="it-IT" sz="3200" dirty="0"/>
              <a:t> è il documento con il quale il Comune rende conto ai cittadini come sono stati utilizzati i fondi pubblici derivanti dalle entrate.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4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sono suddivise le entrate del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Tributarie</a:t>
            </a:r>
            <a:r>
              <a:rPr lang="it-IT" sz="2800" dirty="0"/>
              <a:t>: le principali sono IMU, TARI, addizionale IRPEF</a:t>
            </a:r>
          </a:p>
          <a:p>
            <a:r>
              <a:rPr lang="it-IT" sz="2800" b="1" dirty="0"/>
              <a:t>Da Trasferimenti</a:t>
            </a:r>
            <a:r>
              <a:rPr lang="it-IT" sz="2800" dirty="0"/>
              <a:t>: Stato, Città Metropolitana, Regione</a:t>
            </a:r>
          </a:p>
          <a:p>
            <a:pPr algn="just"/>
            <a:r>
              <a:rPr lang="it-IT" sz="2800" b="1" dirty="0"/>
              <a:t>Extratributarie</a:t>
            </a:r>
            <a:r>
              <a:rPr lang="it-IT" sz="2800" dirty="0"/>
              <a:t>: le più importanti derivano da proventi delle concessioni cimiteriali, sanzioni del codice della strada, trasporto scolastico, canone unico patrimoniale, fitti di immobili e palestre comunali ecc. </a:t>
            </a:r>
          </a:p>
          <a:p>
            <a:pPr algn="just"/>
            <a:r>
              <a:rPr lang="it-IT" sz="2800" b="1" dirty="0"/>
              <a:t>Alienazioni, contributo agli investimenti da parte di amministrazioni pubbliche, permessi a costruire </a:t>
            </a:r>
            <a:r>
              <a:rPr lang="it-IT" sz="2800" dirty="0"/>
              <a:t>e eventuali </a:t>
            </a:r>
            <a:r>
              <a:rPr lang="it-IT" sz="2800" b="1" dirty="0"/>
              <a:t>accensioni di prestiti. 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7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sono suddivise le spese del Comune?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000" dirty="0"/>
              <a:t>Spese correnti: necessarie per la gestione dei servizi e il funzionamento dell’ente</a:t>
            </a:r>
          </a:p>
          <a:p>
            <a:r>
              <a:rPr lang="it-IT" sz="4000" dirty="0"/>
              <a:t>Spese in conto capitale: destinate agli investimenti</a:t>
            </a:r>
          </a:p>
          <a:p>
            <a:r>
              <a:rPr lang="it-IT" sz="4000" dirty="0"/>
              <a:t>Spese per rimborso prestiti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BILANCIO DI PREVISIONE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2023-2025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2992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BILANCIO PREVENTIVO 2023-2025:</a:t>
            </a:r>
            <a:br>
              <a:rPr lang="it-IT" sz="2800" dirty="0"/>
            </a:br>
            <a:r>
              <a:rPr lang="it-IT" sz="2800" dirty="0"/>
              <a:t>ENTRATE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15888"/>
              </p:ext>
            </p:extLst>
          </p:nvPr>
        </p:nvGraphicFramePr>
        <p:xfrm>
          <a:off x="1069848" y="1587414"/>
          <a:ext cx="10058400" cy="409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23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191">
                <a:tc>
                  <a:txBody>
                    <a:bodyPr/>
                    <a:lstStyle/>
                    <a:p>
                      <a:r>
                        <a:rPr lang="it-IT" sz="1800" dirty="0"/>
                        <a:t>TITOLO 1</a:t>
                      </a:r>
                    </a:p>
                    <a:p>
                      <a:r>
                        <a:rPr lang="it-IT" sz="1400" dirty="0"/>
                        <a:t>ENTRATE TRIBUTARIE, CONTRIBUTIVE E PEREQUATIVE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3.431.669,79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IMU 1.263.000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Tari  990.240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addizionale all’IRPEF 752.429,79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3.400.524,60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3.400.514,60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91">
                <a:tc>
                  <a:txBody>
                    <a:bodyPr/>
                    <a:lstStyle/>
                    <a:p>
                      <a:r>
                        <a:rPr lang="it-IT" sz="1800" dirty="0"/>
                        <a:t>TITOLO</a:t>
                      </a:r>
                      <a:r>
                        <a:rPr lang="it-IT" sz="1800" baseline="0" dirty="0"/>
                        <a:t> 2</a:t>
                      </a:r>
                    </a:p>
                    <a:p>
                      <a:r>
                        <a:rPr lang="it-IT" sz="1400" baseline="0" dirty="0"/>
                        <a:t>TRASFERIMENTI CORRENTI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275.427,71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159.626,04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127.100,00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191">
                <a:tc>
                  <a:txBody>
                    <a:bodyPr/>
                    <a:lstStyle/>
                    <a:p>
                      <a:r>
                        <a:rPr lang="it-IT" sz="1800" dirty="0"/>
                        <a:t>TITOLO 3</a:t>
                      </a:r>
                    </a:p>
                    <a:p>
                      <a:r>
                        <a:rPr lang="it-IT" sz="1400" dirty="0"/>
                        <a:t>ENTRATE EXTRATRIBUTARIE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721.964,55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640.021,59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662.482,59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191">
                <a:tc>
                  <a:txBody>
                    <a:bodyPr/>
                    <a:lstStyle/>
                    <a:p>
                      <a:r>
                        <a:rPr lang="it-IT" sz="1800" dirty="0"/>
                        <a:t>TITOLO</a:t>
                      </a:r>
                      <a:r>
                        <a:rPr lang="it-IT" sz="1800" baseline="0" dirty="0"/>
                        <a:t> 4</a:t>
                      </a:r>
                    </a:p>
                    <a:p>
                      <a:r>
                        <a:rPr lang="it-IT" sz="1400" baseline="0" dirty="0"/>
                        <a:t>ENTRATE IN CONTO CAPITALE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1.311.695,40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410.000,00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240.000,00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ENTRATE</a:t>
            </a:r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089011"/>
              </p:ext>
            </p:extLst>
          </p:nvPr>
        </p:nvGraphicFramePr>
        <p:xfrm>
          <a:off x="838200" y="685800"/>
          <a:ext cx="671195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4078136863"/>
              </p:ext>
            </p:extLst>
          </p:nvPr>
        </p:nvGraphicFramePr>
        <p:xfrm>
          <a:off x="8372743" y="2423160"/>
          <a:ext cx="3819257" cy="374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202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946864"/>
              </p:ext>
            </p:extLst>
          </p:nvPr>
        </p:nvGraphicFramePr>
        <p:xfrm>
          <a:off x="240793" y="1078526"/>
          <a:ext cx="10887456" cy="570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752663266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803110511"/>
                    </a:ext>
                  </a:extLst>
                </a:gridCol>
                <a:gridCol w="2012824">
                  <a:extLst>
                    <a:ext uri="{9D8B030D-6E8A-4147-A177-3AD203B41FA5}">
                      <a16:colId xmlns:a16="http://schemas.microsoft.com/office/drawing/2014/main" val="223702391"/>
                    </a:ext>
                  </a:extLst>
                </a:gridCol>
              </a:tblGrid>
              <a:tr h="315544">
                <a:tc>
                  <a:txBody>
                    <a:bodyPr/>
                    <a:lstStyle/>
                    <a:p>
                      <a:endParaRPr lang="it-IT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+mn-lt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+mn-lt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+mn-lt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91">
                <a:tc gridSpan="4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+mn-lt"/>
                        </a:rPr>
                        <a:t>ENTRATE CORRENTI DI NATURA TRIBUTARIA, CONTRIBUTIVA E PEREQUATIVA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07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IMPOSTE, TASSE E PROVENTI ASSIMILATI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3.130.669,79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3.099.524,60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3.099.514,60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5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FONDI PEREQUATIVI DA AMMINISTRAZIONI CENTRALI (Fondo solidarietà)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31">
                <a:tc gridSpan="4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+mn-lt"/>
                        </a:rPr>
                        <a:t>TRASFERIMENTI CORRENTI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98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+mn-lt"/>
                        </a:rPr>
                        <a:t>DA AMMINISTRAZIONI PUBBLICHE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275.427,71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159.626,04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2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+mn-lt"/>
                        </a:rPr>
                        <a:t>DA ISTITUZIONI SOCIALI 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099">
                <a:tc gridSpan="4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+mn-lt"/>
                        </a:rPr>
                        <a:t>ENTRATE EXTRATRIBUTARIE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2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+mn-lt"/>
                        </a:rPr>
                        <a:t>VENDITA DI BENI</a:t>
                      </a:r>
                      <a:r>
                        <a:rPr lang="it-IT" sz="1200" baseline="0" dirty="0">
                          <a:latin typeface="+mn-lt"/>
                        </a:rPr>
                        <a:t> E SERVIZI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446.388,99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419.301,59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441.762,59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355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+mn-lt"/>
                        </a:rPr>
                        <a:t>ATTIVITA’ DI CONTROLLO E REPRESSIONE DELLE IRREGOLARITA’ E DEGLI ILLECITI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170.500,00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2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+mn-lt"/>
                        </a:rPr>
                        <a:t>INTERESSI ATTIVI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6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+mn-lt"/>
                        </a:rPr>
                        <a:t>ALTRE ENTRATE DA REDDITI DA CAPITALE  (dividendi da partecipate)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96787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+mn-lt"/>
                        </a:rPr>
                        <a:t>RIMBORSI E ALTRE ENTRATE</a:t>
                      </a:r>
                      <a:r>
                        <a:rPr lang="it-IT" sz="1200" baseline="0" dirty="0">
                          <a:latin typeface="+mn-lt"/>
                        </a:rPr>
                        <a:t> CORRENTI (principali: Convenzione Segretario Comunale, gestione associata scuola media)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95.065,56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40.210,00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40.210,00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69848" y="275532"/>
            <a:ext cx="10058400" cy="802992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BILANCIO PREVENTIVO 2023-2025:</a:t>
            </a:r>
            <a:br>
              <a:rPr lang="it-IT" sz="2800" dirty="0"/>
            </a:br>
            <a:r>
              <a:rPr lang="it-IT" sz="2800" dirty="0"/>
              <a:t>ENTRATE CORRENTI PER TIPOLOGIA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93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1380</TotalTime>
  <Words>1005</Words>
  <Application>Microsoft Office PowerPoint</Application>
  <PresentationFormat>Widescreen</PresentationFormat>
  <Paragraphs>291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Verdana</vt:lpstr>
      <vt:lpstr>Wingdings</vt:lpstr>
      <vt:lpstr>Legno</vt:lpstr>
      <vt:lpstr>BILANCIO SEMPLIFICATO 2023-2025</vt:lpstr>
      <vt:lpstr>IL BILANCIO SI DIVIDE IN:</vt:lpstr>
      <vt:lpstr>Cos’è il BILANCIO?</vt:lpstr>
      <vt:lpstr>Come sono suddivise le entrate del Comune?</vt:lpstr>
      <vt:lpstr>Come sono suddivise le spese del Comune?</vt:lpstr>
      <vt:lpstr>BILANCIO DI PREVISIONE</vt:lpstr>
      <vt:lpstr>BILANCIO PREVENTIVO 2023-2025: ENTRATE</vt:lpstr>
      <vt:lpstr>ENTRATE</vt:lpstr>
      <vt:lpstr>BILANCIO PREVENTIVO 2023-2025: ENTRATE CORRENTI PER TIPOLOGIA</vt:lpstr>
      <vt:lpstr>ENTRATE CORRENTI PER TIPOLOGIA</vt:lpstr>
      <vt:lpstr>BILANCIO PREVENTIVO 2023-2025: SPESE</vt:lpstr>
      <vt:lpstr>SPESE</vt:lpstr>
      <vt:lpstr>BILANCIO PREVENTIVO 2023-2025: SPESE PER MISSIONI (parte corrente + parte capitale)</vt:lpstr>
      <vt:lpstr>SPESE PER MISSIONE</vt:lpstr>
      <vt:lpstr>BILANCIO PREVENTIVO 2023-2025: SPESA CORRENTE PER MACROAGGREGATI</vt:lpstr>
      <vt:lpstr>SPESA CORRENTE PER MACROAGGREGATI</vt:lpstr>
      <vt:lpstr>PIANO INVESTIMENTI 2023</vt:lpstr>
      <vt:lpstr>PIANO INVESTIMENTI 2023 PNRR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SEMPLIFICATO</dc:title>
  <dc:creator>Sergio Bongiovanni</dc:creator>
  <cp:lastModifiedBy>Pierina Alleri</cp:lastModifiedBy>
  <cp:revision>112</cp:revision>
  <cp:lastPrinted>2021-12-15T14:17:14Z</cp:lastPrinted>
  <dcterms:created xsi:type="dcterms:W3CDTF">2018-12-10T14:24:16Z</dcterms:created>
  <dcterms:modified xsi:type="dcterms:W3CDTF">2022-12-29T11:14:05Z</dcterms:modified>
</cp:coreProperties>
</file>